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5" r:id="rId4"/>
    <p:sldMasterId id="2147483686" r:id="rId5"/>
  </p:sldMasterIdLst>
  <p:notesMasterIdLst>
    <p:notesMasterId r:id="rId22"/>
  </p:notesMasterIdLst>
  <p:sldIdLst>
    <p:sldId id="256" r:id="rId6"/>
    <p:sldId id="284" r:id="rId7"/>
    <p:sldId id="271" r:id="rId8"/>
    <p:sldId id="285" r:id="rId9"/>
    <p:sldId id="268" r:id="rId10"/>
    <p:sldId id="286" r:id="rId11"/>
    <p:sldId id="258" r:id="rId12"/>
    <p:sldId id="259" r:id="rId13"/>
    <p:sldId id="265" r:id="rId14"/>
    <p:sldId id="283" r:id="rId15"/>
    <p:sldId id="269" r:id="rId16"/>
    <p:sldId id="288" r:id="rId17"/>
    <p:sldId id="287" r:id="rId18"/>
    <p:sldId id="261" r:id="rId19"/>
    <p:sldId id="290" r:id="rId20"/>
    <p:sldId id="289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aes,Marcia" userId="c9c67e8a-58e2-4733-9a1c-5d44fec4775b" providerId="ADAL" clId="{3B137A3E-D64D-4046-A98D-A88C02ACF093}"/>
    <pc:docChg chg="modSld">
      <pc:chgData name="Moraes,Marcia" userId="c9c67e8a-58e2-4733-9a1c-5d44fec4775b" providerId="ADAL" clId="{3B137A3E-D64D-4046-A98D-A88C02ACF093}" dt="2024-06-03T21:19:20.368" v="17" actId="20577"/>
      <pc:docMkLst>
        <pc:docMk/>
      </pc:docMkLst>
      <pc:sldChg chg="modSp">
        <pc:chgData name="Moraes,Marcia" userId="c9c67e8a-58e2-4733-9a1c-5d44fec4775b" providerId="ADAL" clId="{3B137A3E-D64D-4046-A98D-A88C02ACF093}" dt="2024-06-03T21:18:40.276" v="12" actId="20577"/>
        <pc:sldMkLst>
          <pc:docMk/>
          <pc:sldMk cId="273496234" sldId="269"/>
        </pc:sldMkLst>
        <pc:spChg chg="mod">
          <ac:chgData name="Moraes,Marcia" userId="c9c67e8a-58e2-4733-9a1c-5d44fec4775b" providerId="ADAL" clId="{3B137A3E-D64D-4046-A98D-A88C02ACF093}" dt="2024-06-03T21:18:40.276" v="12" actId="20577"/>
          <ac:spMkLst>
            <pc:docMk/>
            <pc:sldMk cId="273496234" sldId="269"/>
            <ac:spMk id="3" creationId="{1D529CCF-21DF-C842-B7F2-62E2EBAA1DBF}"/>
          </ac:spMkLst>
        </pc:spChg>
      </pc:sldChg>
      <pc:sldChg chg="modSp">
        <pc:chgData name="Moraes,Marcia" userId="c9c67e8a-58e2-4733-9a1c-5d44fec4775b" providerId="ADAL" clId="{3B137A3E-D64D-4046-A98D-A88C02ACF093}" dt="2024-06-03T21:17:06.960" v="2" actId="20577"/>
        <pc:sldMkLst>
          <pc:docMk/>
          <pc:sldMk cId="3355554402" sldId="271"/>
        </pc:sldMkLst>
        <pc:spChg chg="mod">
          <ac:chgData name="Moraes,Marcia" userId="c9c67e8a-58e2-4733-9a1c-5d44fec4775b" providerId="ADAL" clId="{3B137A3E-D64D-4046-A98D-A88C02ACF093}" dt="2024-06-03T21:17:06.960" v="2" actId="20577"/>
          <ac:spMkLst>
            <pc:docMk/>
            <pc:sldMk cId="3355554402" sldId="271"/>
            <ac:spMk id="5" creationId="{2F3DD349-C406-3948-BA8B-7082425AD5BD}"/>
          </ac:spMkLst>
        </pc:spChg>
      </pc:sldChg>
      <pc:sldChg chg="modSp">
        <pc:chgData name="Moraes,Marcia" userId="c9c67e8a-58e2-4733-9a1c-5d44fec4775b" providerId="ADAL" clId="{3B137A3E-D64D-4046-A98D-A88C02ACF093}" dt="2024-06-03T21:17:38.567" v="8" actId="20577"/>
        <pc:sldMkLst>
          <pc:docMk/>
          <pc:sldMk cId="1803721962" sldId="285"/>
        </pc:sldMkLst>
        <pc:spChg chg="mod">
          <ac:chgData name="Moraes,Marcia" userId="c9c67e8a-58e2-4733-9a1c-5d44fec4775b" providerId="ADAL" clId="{3B137A3E-D64D-4046-A98D-A88C02ACF093}" dt="2024-06-03T21:17:38.567" v="8" actId="20577"/>
          <ac:spMkLst>
            <pc:docMk/>
            <pc:sldMk cId="1803721962" sldId="285"/>
            <ac:spMk id="71" creationId="{341E8A7D-0106-4586-A248-4EB0E0D3209D}"/>
          </ac:spMkLst>
        </pc:spChg>
      </pc:sldChg>
      <pc:sldChg chg="modSp">
        <pc:chgData name="Moraes,Marcia" userId="c9c67e8a-58e2-4733-9a1c-5d44fec4775b" providerId="ADAL" clId="{3B137A3E-D64D-4046-A98D-A88C02ACF093}" dt="2024-06-03T21:19:20.368" v="17" actId="20577"/>
        <pc:sldMkLst>
          <pc:docMk/>
          <pc:sldMk cId="2907141204" sldId="288"/>
        </pc:sldMkLst>
        <pc:spChg chg="mod">
          <ac:chgData name="Moraes,Marcia" userId="c9c67e8a-58e2-4733-9a1c-5d44fec4775b" providerId="ADAL" clId="{3B137A3E-D64D-4046-A98D-A88C02ACF093}" dt="2024-06-03T21:19:20.368" v="17" actId="20577"/>
          <ac:spMkLst>
            <pc:docMk/>
            <pc:sldMk cId="2907141204" sldId="288"/>
            <ac:spMk id="3" creationId="{1D529CCF-21DF-C842-B7F2-62E2EBAA1DBF}"/>
          </ac:spMkLst>
        </pc:spChg>
      </pc:sldChg>
    </pc:docChg>
  </pc:docChgLst>
  <pc:docChgLst>
    <pc:chgData name="Marcia Moraes" userId="c9c67e8a-58e2-4733-9a1c-5d44fec4775b" providerId="ADAL" clId="{7805E945-4808-4F1F-8F73-DE2B25FACA6B}"/>
  </pc:docChgLst>
  <pc:docChgLst>
    <pc:chgData name="Marcia Moraes" userId="c9c67e8a-58e2-4733-9a1c-5d44fec4775b" providerId="ADAL" clId="{4D3F4EF4-5CB3-4347-ABB8-6DC281D36CDC}"/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jpeg>
</file>

<file path=ppt/media/image27.png>
</file>

<file path=ppt/media/image28.png>
</file>

<file path=ppt/media/image29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ddd29daca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ddd29daca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6dcb7c009e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6dcb7c009e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d095dc94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7d095dc94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d095dc94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7d095dc94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d095dc948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d095dc948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d095dc948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d095dc948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d095dc948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d095dc948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5961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0" y="4879108"/>
            <a:ext cx="9165280" cy="264755"/>
            <a:chOff x="0" y="7372350"/>
            <a:chExt cx="13817700" cy="400053"/>
          </a:xfrm>
        </p:grpSpPr>
        <p:sp>
          <p:nvSpPr>
            <p:cNvPr id="55" name="Google Shape;55;p14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4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" name="Google Shape;58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415638" y="1271068"/>
            <a:ext cx="8312700" cy="13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Green Bar">
  <p:cSld name="Photo and Green Ba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>
            <a:spLocks noGrp="1"/>
          </p:cNvSpPr>
          <p:nvPr>
            <p:ph type="pic" idx="2"/>
          </p:nvPr>
        </p:nvSpPr>
        <p:spPr>
          <a:xfrm>
            <a:off x="0" y="0"/>
            <a:ext cx="6051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/>
          <p:nvPr/>
        </p:nvSpPr>
        <p:spPr>
          <a:xfrm>
            <a:off x="6051176" y="0"/>
            <a:ext cx="3092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0500" tIns="30250" rIns="60500" bIns="302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6326841" y="1880795"/>
            <a:ext cx="25416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6326841" y="2571750"/>
            <a:ext cx="2541600" cy="3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ctr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58216" y="4598058"/>
            <a:ext cx="323565" cy="323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Right">
  <p:cSld name="Content and Photo Righ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411449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411449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>
            <a:spLocks noGrp="1"/>
          </p:cNvSpPr>
          <p:nvPr>
            <p:ph type="pic" idx="2"/>
          </p:nvPr>
        </p:nvSpPr>
        <p:spPr>
          <a:xfrm>
            <a:off x="4040664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Left">
  <p:cSld name="Content and Photo Lef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>
            <a:spLocks noGrp="1"/>
          </p:cNvSpPr>
          <p:nvPr>
            <p:ph type="title"/>
          </p:nvPr>
        </p:nvSpPr>
        <p:spPr>
          <a:xfrm>
            <a:off x="5514785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body" idx="1"/>
          </p:nvPr>
        </p:nvSpPr>
        <p:spPr>
          <a:xfrm>
            <a:off x="5514785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>
            <a:spLocks noGrp="1"/>
          </p:cNvSpPr>
          <p:nvPr>
            <p:ph type="pic" idx="2"/>
          </p:nvPr>
        </p:nvSpPr>
        <p:spPr>
          <a:xfrm>
            <a:off x="1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Header">
  <p:cSld name="Photo and Head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42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title"/>
          </p:nvPr>
        </p:nvSpPr>
        <p:spPr>
          <a:xfrm>
            <a:off x="264986" y="4403848"/>
            <a:ext cx="86139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None/>
              <a:defRPr sz="2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Photo">
  <p:cSld name="Full Photo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 and Content">
  <p:cSld name="Chart and Conten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>
            <a:spLocks noGrp="1"/>
          </p:cNvSpPr>
          <p:nvPr>
            <p:ph type="title"/>
          </p:nvPr>
        </p:nvSpPr>
        <p:spPr>
          <a:xfrm>
            <a:off x="6055167" y="1533699"/>
            <a:ext cx="2673300" cy="8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33" name="Google Shape;133;p28"/>
          <p:cNvSpPr txBox="1">
            <a:spLocks noGrp="1"/>
          </p:cNvSpPr>
          <p:nvPr>
            <p:ph type="body" idx="1"/>
          </p:nvPr>
        </p:nvSpPr>
        <p:spPr>
          <a:xfrm>
            <a:off x="6055167" y="2468061"/>
            <a:ext cx="2673300" cy="6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Google Shape;134;p28"/>
          <p:cNvSpPr>
            <a:spLocks noGrp="1"/>
          </p:cNvSpPr>
          <p:nvPr>
            <p:ph type="chart" idx="2"/>
          </p:nvPr>
        </p:nvSpPr>
        <p:spPr>
          <a:xfrm>
            <a:off x="839933" y="954952"/>
            <a:ext cx="4541700" cy="3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5" name="Google Shape;135;p28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36" name="Google Shape;136;p28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7" name="Google Shape;137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8" name="Google Shape;138;p28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9" name="Google Shape;139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 Whit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Ram">
  <p:cSld name="Closing Green Ram">
    <p:bg>
      <p:bgPr>
        <a:solidFill>
          <a:schemeClr val="dk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30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4" name="Google Shape;144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0"/>
          <p:cNvPicPr preferRelativeResize="0"/>
          <p:nvPr/>
        </p:nvPicPr>
        <p:blipFill rotWithShape="1">
          <a:blip r:embed="rId3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Dots">
  <p:cSld name="Closing Green Dots">
    <p:bg>
      <p:bgPr>
        <a:solidFill>
          <a:schemeClr val="dk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31"/>
          <p:cNvPicPr preferRelativeResize="0"/>
          <p:nvPr/>
        </p:nvPicPr>
        <p:blipFill rotWithShape="1">
          <a:blip r:embed="rId2">
            <a:alphaModFix/>
          </a:blip>
          <a:srcRect t="6244" r="31394"/>
          <a:stretch/>
        </p:blipFill>
        <p:spPr>
          <a:xfrm>
            <a:off x="5563251" y="0"/>
            <a:ext cx="3580748" cy="50070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31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White">
  <p:cSld name="Closing White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/>
        </p:nvSpPr>
        <p:spPr>
          <a:xfrm>
            <a:off x="482653" y="2778619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3" name="Google Shape;153;p32"/>
          <p:cNvCxnSpPr/>
          <p:nvPr/>
        </p:nvCxnSpPr>
        <p:spPr>
          <a:xfrm>
            <a:off x="583506" y="3928468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4" name="Google Shape;154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6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CSU">
  <p:cSld name="Title Green Dots CSU">
    <p:bg>
      <p:bgPr>
        <a:solidFill>
          <a:schemeClr val="dk2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5" name="Google Shape;65;p15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Green">
  <p:cSld name="Section Green">
    <p:bg>
      <p:bgPr>
        <a:solidFill>
          <a:schemeClr val="dk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58" name="Google Shape;158;p33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0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dk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4"/>
          <p:cNvSpPr txBox="1">
            <a:spLocks noGrp="1"/>
          </p:cNvSpPr>
          <p:nvPr>
            <p:ph type="title"/>
          </p:nvPr>
        </p:nvSpPr>
        <p:spPr>
          <a:xfrm>
            <a:off x="1347817" y="1851211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pic>
        <p:nvPicPr>
          <p:cNvPr id="161" name="Google Shape;161;p34"/>
          <p:cNvPicPr preferRelativeResize="0"/>
          <p:nvPr/>
        </p:nvPicPr>
        <p:blipFill rotWithShape="1">
          <a:blip r:embed="rId2">
            <a:alphaModFix/>
          </a:blip>
          <a:srcRect l="-220" t="28562" b="57446"/>
          <a:stretch/>
        </p:blipFill>
        <p:spPr>
          <a:xfrm>
            <a:off x="163382" y="3993671"/>
            <a:ext cx="8780259" cy="124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bg>
      <p:bgPr>
        <a:solidFill>
          <a:schemeClr val="dk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5"/>
          <p:cNvSpPr txBox="1">
            <a:spLocks noGrp="1"/>
          </p:cNvSpPr>
          <p:nvPr>
            <p:ph type="body" idx="1"/>
          </p:nvPr>
        </p:nvSpPr>
        <p:spPr>
          <a:xfrm>
            <a:off x="491658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64" name="Google Shape;164;p35"/>
          <p:cNvGrpSpPr/>
          <p:nvPr/>
        </p:nvGrpSpPr>
        <p:grpSpPr>
          <a:xfrm>
            <a:off x="0" y="4498086"/>
            <a:ext cx="9144488" cy="408426"/>
            <a:chOff x="0" y="6739600"/>
            <a:chExt cx="13817600" cy="617144"/>
          </a:xfrm>
        </p:grpSpPr>
        <p:pic>
          <p:nvPicPr>
            <p:cNvPr id="165" name="Google Shape;165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3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00229" y="6739600"/>
              <a:ext cx="617144" cy="6171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8" name="Google Shape;168;p35"/>
          <p:cNvSpPr txBox="1">
            <a:spLocks noGrp="1"/>
          </p:cNvSpPr>
          <p:nvPr>
            <p:ph type="body" idx="2"/>
          </p:nvPr>
        </p:nvSpPr>
        <p:spPr>
          <a:xfrm>
            <a:off x="3379284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body" idx="3"/>
          </p:nvPr>
        </p:nvSpPr>
        <p:spPr>
          <a:xfrm>
            <a:off x="6266909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Footer">
  <p:cSld name="Blank Footer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36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72" name="Google Shape;172;p36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3" name="Google Shape;173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p36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5" name="Google Shape;175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Green">
  <p:cSld name="Blank Green">
    <p:bg>
      <p:bgPr>
        <a:solidFill>
          <a:schemeClr val="dk2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9" name="Google Shape;179;p3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5172449" y="1"/>
            <a:ext cx="3971552" cy="51435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745" y="4456303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83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5172449" y="1"/>
            <a:ext cx="3971552" cy="51435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424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312" y="4448384"/>
            <a:ext cx="2357688" cy="5273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8974DB-51D0-2C49-9088-48CE2D84AB1C}"/>
              </a:ext>
            </a:extLst>
          </p:cNvPr>
          <p:cNvSpPr txBox="1"/>
          <p:nvPr userDrawn="1"/>
        </p:nvSpPr>
        <p:spPr>
          <a:xfrm>
            <a:off x="7376557" y="4792425"/>
            <a:ext cx="1653004" cy="336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94" dirty="0">
                <a:solidFill>
                  <a:srgbClr val="7F7F7F"/>
                </a:solidFill>
              </a:rPr>
              <a:t>Department of Computer Science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21E987-BD36-AF48-B11C-CC4BAD65092F}"/>
              </a:ext>
            </a:extLst>
          </p:cNvPr>
          <p:cNvSpPr/>
          <p:nvPr userDrawn="1"/>
        </p:nvSpPr>
        <p:spPr>
          <a:xfrm>
            <a:off x="6845363" y="5010814"/>
            <a:ext cx="2357688" cy="255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52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Slides Originally Created by Albert Lionelle (</a:t>
            </a:r>
            <a:r>
              <a:rPr lang="en-US" sz="529" b="0" i="0" u="none" strike="noStrike" dirty="0" err="1">
                <a:solidFill>
                  <a:srgbClr val="7F7F7F"/>
                </a:solidFill>
                <a:effectLst/>
                <a:latin typeface="Proxima Nova"/>
              </a:rPr>
              <a:t>Albert.Lionelle@colostate.edu</a:t>
            </a:r>
            <a:r>
              <a:rPr lang="en-US" sz="52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)</a:t>
            </a:r>
            <a:endParaRPr lang="en-US" sz="529" b="0" dirty="0">
              <a:solidFill>
                <a:srgbClr val="7F7F7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30745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1686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UnitID">
  <p:cSld name="Title Green Dots UnitID">
    <p:bg>
      <p:bgPr>
        <a:solidFill>
          <a:schemeClr val="dk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6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1" name="Google Shape;71;p16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6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C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892847" y="818030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1385453" y="-313764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1447028" y="-526677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tx2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745" y="4456303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09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Unit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892847" y="818030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1385453" y="-313764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1447028" y="-526677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tx2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4745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15638" y="233952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1397947"/>
          </a:xfrm>
        </p:spPr>
        <p:txBody>
          <a:bodyPr>
            <a:spAutoFit/>
          </a:bodyPr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rgbClr val="092529"/>
                </a:solidFill>
              </a:defRPr>
            </a:lvl2pPr>
            <a:lvl3pPr>
              <a:defRPr>
                <a:solidFill>
                  <a:srgbClr val="092529"/>
                </a:solidFill>
              </a:defRPr>
            </a:lvl3pPr>
            <a:lvl4pPr>
              <a:defRPr>
                <a:solidFill>
                  <a:srgbClr val="092529"/>
                </a:solidFill>
              </a:defRPr>
            </a:lvl4pPr>
            <a:lvl5pPr>
              <a:defRPr>
                <a:solidFill>
                  <a:srgbClr val="09252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085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415637" y="275974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3876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279997" y="1789969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Header Goes Here</a:t>
            </a:r>
          </a:p>
        </p:txBody>
      </p:sp>
      <p:sp>
        <p:nvSpPr>
          <p:cNvPr id="7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2279997" y="2899851"/>
            <a:ext cx="6448367" cy="380938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0"/>
            <a:ext cx="17026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1036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279997" y="1789969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/>
          <a:p>
            <a:r>
              <a:rPr lang="en-US" dirty="0"/>
              <a:t>Section Header Goes Here</a:t>
            </a:r>
          </a:p>
        </p:txBody>
      </p:sp>
      <p:sp>
        <p:nvSpPr>
          <p:cNvPr id="4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2279997" y="2899851"/>
            <a:ext cx="6448367" cy="380938"/>
          </a:xfrm>
        </p:spPr>
        <p:txBody>
          <a:bodyPr wrap="square">
            <a:spAutoFit/>
          </a:bodyPr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1"/>
            <a:ext cx="17026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51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347817" y="1819932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ctr" anchorCtr="0">
            <a:sp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 Goes Here.”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1" t="28562" r="1" b="57447"/>
          <a:stretch/>
        </p:blipFill>
        <p:spPr>
          <a:xfrm>
            <a:off x="163382" y="3993671"/>
            <a:ext cx="8780257" cy="124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3471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491658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4497849"/>
            <a:ext cx="9144000" cy="408403"/>
            <a:chOff x="0" y="6739600"/>
            <a:chExt cx="13817600" cy="617143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0229" y="6739600"/>
              <a:ext cx="617143" cy="617143"/>
            </a:xfrm>
            <a:prstGeom prst="rect">
              <a:avLst/>
            </a:prstGeom>
          </p:spPr>
        </p:pic>
      </p:grpSp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3379284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6266909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438327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5117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6051176" y="0"/>
            <a:ext cx="3092824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326841" y="1846010"/>
            <a:ext cx="2541494" cy="387995"/>
          </a:xfrm>
          <a:prstGeom prst="rect">
            <a:avLst/>
          </a:prstGeom>
        </p:spPr>
        <p:txBody>
          <a:bodyPr vert="horz" wrap="square" lIns="101858" tIns="50929" rIns="101858" bIns="50929" rtlCol="0" anchor="b" anchorCtr="0">
            <a:spAutoFit/>
          </a:bodyPr>
          <a:lstStyle>
            <a:lvl1pPr algn="ctr">
              <a:defRPr sz="1853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Copy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326841" y="2571750"/>
            <a:ext cx="2541494" cy="372666"/>
          </a:xfrm>
        </p:spPr>
        <p:txBody>
          <a:bodyPr wrap="square">
            <a:spAutoFit/>
          </a:bodyPr>
          <a:lstStyle>
            <a:lvl1pPr marL="0" indent="0" algn="ctr">
              <a:lnSpc>
                <a:spcPct val="114000"/>
              </a:lnSpc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Supporting text goes here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216" y="4598058"/>
            <a:ext cx="323566" cy="32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65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11449" y="650159"/>
            <a:ext cx="3217768" cy="1162498"/>
          </a:xfrm>
        </p:spPr>
        <p:txBody>
          <a:bodyPr anchor="t" anchorCtr="0"/>
          <a:lstStyle>
            <a:lvl1pPr>
              <a:defRPr sz="3177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11449" y="2019879"/>
            <a:ext cx="3217767" cy="1124219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4040665" y="0"/>
            <a:ext cx="510333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A2D58C-F1E7-2C4F-8CE9-F5D5E5E4D827}"/>
              </a:ext>
            </a:extLst>
          </p:cNvPr>
          <p:cNvSpPr/>
          <p:nvPr userDrawn="1"/>
        </p:nvSpPr>
        <p:spPr>
          <a:xfrm>
            <a:off x="0" y="4878762"/>
            <a:ext cx="9144000" cy="26473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015BA8-AF5B-B142-AFA9-18BB34B0C5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59" y="4878762"/>
            <a:ext cx="1183604" cy="2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46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CSU">
  <p:cSld name="Title Green Ram CSU">
    <p:bg>
      <p:bgPr>
        <a:solidFill>
          <a:schemeClr val="dk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7" name="Google Shape;77;p17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14785" y="650159"/>
            <a:ext cx="3217768" cy="1162498"/>
          </a:xfrm>
        </p:spPr>
        <p:txBody>
          <a:bodyPr anchor="t" anchorCtr="0"/>
          <a:lstStyle>
            <a:lvl1pPr>
              <a:defRPr sz="3177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4785" y="2019879"/>
            <a:ext cx="3217767" cy="1124219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510333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3417E2-5A79-F04D-8FCD-8556C2E6AF42}"/>
              </a:ext>
            </a:extLst>
          </p:cNvPr>
          <p:cNvSpPr/>
          <p:nvPr userDrawn="1"/>
        </p:nvSpPr>
        <p:spPr>
          <a:xfrm>
            <a:off x="0" y="4878762"/>
            <a:ext cx="9144000" cy="26473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AF1CC3-AA21-684F-9E71-1EFCBAE990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59" y="4878762"/>
            <a:ext cx="1183604" cy="2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05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423582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64987" y="4403848"/>
            <a:ext cx="8614026" cy="550539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2909"/>
            </a:lvl1pPr>
          </a:lstStyle>
          <a:p>
            <a:r>
              <a:rPr lang="en-US" dirty="0"/>
              <a:t>Headline Copy Here</a:t>
            </a:r>
          </a:p>
        </p:txBody>
      </p:sp>
    </p:spTree>
    <p:extLst>
      <p:ext uri="{BB962C8B-B14F-4D97-AF65-F5344CB8AC3E}">
        <p14:creationId xmlns:p14="http://schemas.microsoft.com/office/powerpoint/2010/main" val="2182680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2520247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6055167" y="1533699"/>
            <a:ext cx="2673197" cy="886144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25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055167" y="2468061"/>
            <a:ext cx="2673197" cy="372666"/>
          </a:xfrm>
        </p:spPr>
        <p:txBody>
          <a:bodyPr wrap="square">
            <a:spAutoFit/>
          </a:bodyPr>
          <a:lstStyle>
            <a:lvl1pPr marL="0" indent="0" algn="l">
              <a:lnSpc>
                <a:spcPct val="114000"/>
              </a:lnSpc>
              <a:buNone/>
              <a:defRPr>
                <a:solidFill>
                  <a:srgbClr val="09252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 hasCustomPrompt="1"/>
          </p:nvPr>
        </p:nvSpPr>
        <p:spPr>
          <a:xfrm>
            <a:off x="839933" y="954952"/>
            <a:ext cx="4541694" cy="3306351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chart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150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7829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51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78751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Do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482654" y="2778864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0" r="31394"/>
          <a:stretch/>
        </p:blipFill>
        <p:spPr>
          <a:xfrm>
            <a:off x="5563252" y="0"/>
            <a:ext cx="3580749" cy="5007051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583506" y="3928750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5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09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Ra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482654" y="2778864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583506" y="3928750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5"/>
            <a:ext cx="2329703" cy="5210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667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482654" y="2778581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583506" y="3928468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6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9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UnitID">
  <p:cSld name="Title Green Ram UnitID">
    <p:bg>
      <p:bgPr>
        <a:solidFill>
          <a:schemeClr val="dk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83" name="Google Shape;83;p18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p18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CSU">
  <p:cSld name="Title White CSU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1" name="Google Shape;91;p19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UnitID">
  <p:cSld name="Title White UnitID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0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0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9" name="Google Shape;99;p20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p20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9A9A9C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A9A9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grpSp>
        <p:nvGrpSpPr>
          <p:cNvPr id="103" name="Google Shape;103;p21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04" name="Google Shape;104;p21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5" name="Google Shape;105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Google Shape;106;p21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7" name="Google Shape;107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White">
  <p:cSld name="Section Whit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1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46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23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Relationship Id="rId22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15637" y="1646393"/>
            <a:ext cx="8312700" cy="20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15638" y="200334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5637" y="1142129"/>
            <a:ext cx="8312726" cy="2089098"/>
          </a:xfrm>
          <a:prstGeom prst="rect">
            <a:avLst/>
          </a:prstGeom>
        </p:spPr>
        <p:txBody>
          <a:bodyPr vert="horz" lIns="91440" tIns="91440" rIns="91440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421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463005" rtl="0" eaLnBrk="1" latinLnBrk="0" hangingPunct="1">
        <a:spcBef>
          <a:spcPct val="0"/>
        </a:spcBef>
        <a:buNone/>
        <a:defRPr sz="3574" b="0" i="0" kern="1200">
          <a:solidFill>
            <a:schemeClr val="tx2"/>
          </a:solidFill>
          <a:latin typeface="Vitesse Light" charset="0"/>
          <a:ea typeface="Vitesse Light" charset="0"/>
          <a:cs typeface="Vitesse Light" charset="0"/>
        </a:defRPr>
      </a:lvl1pPr>
    </p:titleStyle>
    <p:bodyStyle>
      <a:lvl1pPr marL="347254" indent="-347254" algn="l" defTabSz="463005" rtl="0" eaLnBrk="1" latinLnBrk="0" hangingPunct="1">
        <a:lnSpc>
          <a:spcPct val="120000"/>
        </a:lnSpc>
        <a:spcBef>
          <a:spcPts val="397"/>
        </a:spcBef>
        <a:spcAft>
          <a:spcPts val="397"/>
        </a:spcAft>
        <a:buFont typeface="Arial"/>
        <a:buChar char="•"/>
        <a:defRPr sz="1191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1pPr>
      <a:lvl2pPr marL="752384" indent="-289379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–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2pPr>
      <a:lvl3pPr marL="1157515" indent="-231502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•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3pPr>
      <a:lvl4pPr marL="1620520" indent="-231502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–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4pPr>
      <a:lvl5pPr marL="2083526" indent="-231502" algn="l" defTabSz="463005" rtl="0" eaLnBrk="1" latinLnBrk="0" hangingPunct="1">
        <a:spcBef>
          <a:spcPct val="20000"/>
        </a:spcBef>
        <a:buFont typeface="Arial"/>
        <a:buChar char="»"/>
        <a:defRPr sz="1091" b="0" kern="1200">
          <a:solidFill>
            <a:schemeClr val="accent6">
              <a:lumMod val="75000"/>
            </a:schemeClr>
          </a:solidFill>
          <a:latin typeface="Franklin Gothic Book" charset="0"/>
          <a:ea typeface="Franklin Gothic Book" charset="0"/>
          <a:cs typeface="Franklin Gothic Book" charset="0"/>
        </a:defRPr>
      </a:lvl5pPr>
      <a:lvl6pPr marL="2546532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09539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72543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35550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1pPr>
      <a:lvl2pPr marL="463005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2pPr>
      <a:lvl3pPr marL="926012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3pPr>
      <a:lvl4pPr marL="1389017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4pPr>
      <a:lvl5pPr marL="1852024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5pPr>
      <a:lvl6pPr marL="2315029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6pPr>
      <a:lvl7pPr marL="2778035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7pPr>
      <a:lvl8pPr marL="3241041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8pPr>
      <a:lvl9pPr marL="3704046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.colostate.edu/~cs152/24fa001/#/" TargetMode="External"/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7" Type="http://schemas.openxmlformats.org/officeDocument/2006/relationships/hyperlink" Target="https://www.britannica.com/biography/Ada-Lovelace/images-video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britannica.com/technology/Analytical-Engine" TargetMode="External"/><Relationship Id="rId5" Type="http://schemas.openxmlformats.org/officeDocument/2006/relationships/hyperlink" Target="https://www.britannica.com/biography/Charles-Babbage" TargetMode="External"/><Relationship Id="rId4" Type="http://schemas.openxmlformats.org/officeDocument/2006/relationships/hyperlink" Target="https://www.britannica.com/biography/Ada-Lovelac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7" Type="http://schemas.openxmlformats.org/officeDocument/2006/relationships/image" Target="../media/image22.jpeg"/><Relationship Id="rId2" Type="http://schemas.openxmlformats.org/officeDocument/2006/relationships/hyperlink" Target="http://www.ufrgs.br/english/home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why-you-should-learn-python-in-2021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CS 152: Welcome and Introduction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p39"/>
          <p:cNvSpPr txBox="1">
            <a:spLocks noGrp="1"/>
          </p:cNvSpPr>
          <p:nvPr>
            <p:ph type="body" idx="2"/>
          </p:nvPr>
        </p:nvSpPr>
        <p:spPr>
          <a:xfrm>
            <a:off x="415625" y="3553232"/>
            <a:ext cx="83127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dirty="0"/>
              <a:t>CS 152: </a:t>
            </a:r>
            <a:r>
              <a:rPr lang="en-US" dirty="0"/>
              <a:t>Python for STEM</a:t>
            </a:r>
            <a:endParaRPr dirty="0"/>
          </a:p>
        </p:txBody>
      </p:sp>
      <p:sp>
        <p:nvSpPr>
          <p:cNvPr id="187" name="Google Shape;187;p39"/>
          <p:cNvSpPr txBox="1">
            <a:spLocks noGrp="1"/>
          </p:cNvSpPr>
          <p:nvPr>
            <p:ph type="body" idx="2"/>
          </p:nvPr>
        </p:nvSpPr>
        <p:spPr>
          <a:xfrm>
            <a:off x="1107900" y="4541175"/>
            <a:ext cx="69282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9A9A9C"/>
                </a:solidFill>
              </a:rPr>
              <a:t> Colorado State University </a:t>
            </a:r>
            <a:endParaRPr sz="800" dirty="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9A9A9C"/>
                </a:solidFill>
              </a:rPr>
              <a:t>Computer Science Department</a:t>
            </a:r>
            <a:endParaRPr sz="800" dirty="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9A9A9C"/>
                </a:solidFill>
              </a:rPr>
              <a:t>Slides Originally Created by Albert Lionelle and Updated by Marcia Moraes</a:t>
            </a:r>
            <a:endParaRPr sz="800" dirty="0">
              <a:solidFill>
                <a:srgbClr val="9A9A9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2E36F-43C4-184F-BD5B-4B8C1E48C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29CCF-21DF-C842-B7F2-62E2EBAA1D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7935882" cy="1757341"/>
          </a:xfrm>
        </p:spPr>
        <p:txBody>
          <a:bodyPr/>
          <a:lstStyle/>
          <a:p>
            <a:r>
              <a:rPr lang="en-US" sz="1400" dirty="0"/>
              <a:t>Program copying will be monitored – don’t copy and/or share code!</a:t>
            </a:r>
          </a:p>
          <a:p>
            <a:r>
              <a:rPr lang="en-US" sz="1400" dirty="0"/>
              <a:t>Late submissions will not be accepted without document of illness, injury, or emergency</a:t>
            </a:r>
          </a:p>
          <a:p>
            <a:r>
              <a:rPr lang="en-US" sz="1400" dirty="0"/>
              <a:t>Help desk will show you how to debug and test your programs, they will not give you the code </a:t>
            </a:r>
            <a:r>
              <a:rPr lang="en-US" sz="1400" dirty="0">
                <a:sym typeface="Wingdings" panose="05000000000000000000" pitchFamily="2" charset="2"/>
              </a:rPr>
              <a:t></a:t>
            </a:r>
          </a:p>
          <a:p>
            <a:r>
              <a:rPr lang="en-US" sz="1400" dirty="0">
                <a:sym typeface="Wingdings" panose="05000000000000000000" pitchFamily="2" charset="2"/>
              </a:rPr>
              <a:t>Lab scores will be based on completion</a:t>
            </a:r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19A136-23FE-48E9-881F-249F83041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657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2E36F-43C4-184F-BD5B-4B8C1E48C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37" y="0"/>
            <a:ext cx="8312726" cy="734688"/>
          </a:xfrm>
        </p:spPr>
        <p:txBody>
          <a:bodyPr/>
          <a:lstStyle/>
          <a:p>
            <a:r>
              <a:rPr lang="en-US" dirty="0"/>
              <a:t>Asking For Help!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29CCF-21DF-C842-B7F2-62E2EBAA1D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7" y="965477"/>
            <a:ext cx="8312726" cy="3212546"/>
          </a:xfrm>
        </p:spPr>
        <p:txBody>
          <a:bodyPr/>
          <a:lstStyle/>
          <a:p>
            <a:r>
              <a:rPr lang="en-US" sz="1600" dirty="0"/>
              <a:t>MS Teams </a:t>
            </a:r>
          </a:p>
          <a:p>
            <a:pPr lvl="1"/>
            <a:r>
              <a:rPr lang="en-US" sz="1200" dirty="0"/>
              <a:t>Install the Application! (not just the browser)</a:t>
            </a:r>
          </a:p>
          <a:p>
            <a:r>
              <a:rPr lang="en-US" sz="1600" dirty="0"/>
              <a:t>Use the General Channel (Study Group!)</a:t>
            </a:r>
          </a:p>
          <a:p>
            <a:pPr lvl="1"/>
            <a:r>
              <a:rPr lang="en-US" sz="1200" dirty="0"/>
              <a:t>General Questions</a:t>
            </a:r>
          </a:p>
          <a:p>
            <a:pPr lvl="1"/>
            <a:r>
              <a:rPr lang="en-US" sz="1200" dirty="0"/>
              <a:t>Knowledge Checks - RPAs</a:t>
            </a:r>
          </a:p>
          <a:p>
            <a:pPr lvl="1"/>
            <a:r>
              <a:rPr lang="en-US" sz="1200" dirty="0"/>
              <a:t>Reading </a:t>
            </a:r>
          </a:p>
          <a:p>
            <a:pPr lvl="1"/>
            <a:r>
              <a:rPr lang="en-US" sz="1200" dirty="0"/>
              <a:t>aka, any question that doesn’t require posting code *you* write</a:t>
            </a:r>
          </a:p>
          <a:p>
            <a:r>
              <a:rPr lang="en-US" sz="1600" dirty="0"/>
              <a:t>Office Hours – Marcia</a:t>
            </a:r>
          </a:p>
          <a:p>
            <a:pPr lvl="1"/>
            <a:r>
              <a:rPr lang="en-US" sz="1200" dirty="0"/>
              <a:t>TBD – CSB 456 and Teams and by appointment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96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2E36F-43C4-184F-BD5B-4B8C1E48C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37" y="0"/>
            <a:ext cx="8312726" cy="734688"/>
          </a:xfrm>
        </p:spPr>
        <p:txBody>
          <a:bodyPr/>
          <a:lstStyle/>
          <a:p>
            <a:r>
              <a:rPr lang="en-US" dirty="0"/>
              <a:t>Asking For Help!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29CCF-21DF-C842-B7F2-62E2EBAA1D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7" y="892732"/>
            <a:ext cx="8312726" cy="1569532"/>
          </a:xfrm>
        </p:spPr>
        <p:txBody>
          <a:bodyPr/>
          <a:lstStyle/>
          <a:p>
            <a:r>
              <a:rPr lang="en-US" sz="1600" dirty="0"/>
              <a:t>Starts the second week of classes</a:t>
            </a:r>
          </a:p>
          <a:p>
            <a:r>
              <a:rPr lang="en-US" sz="1600" dirty="0"/>
              <a:t>Help Desk – Office Hours (TA Code Review)</a:t>
            </a:r>
          </a:p>
          <a:p>
            <a:r>
              <a:rPr lang="en-US" sz="1600" dirty="0"/>
              <a:t>All hours are described here:</a:t>
            </a:r>
          </a:p>
          <a:p>
            <a:pPr lvl="1"/>
            <a:r>
              <a:rPr lang="en-US" sz="1468" dirty="0">
                <a:hlinkClick r:id="rId2"/>
              </a:rPr>
              <a:t>https://www.cs.colostate.edu/~cs152/24fa001/#/</a:t>
            </a:r>
            <a:r>
              <a:rPr lang="en-US" sz="1468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07141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E6FC-80C8-2F4C-A9F0-9B2054347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is Like Music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E01694-2C32-BA4D-B6F8-4BE99716E8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7" y="968640"/>
            <a:ext cx="8312726" cy="3402919"/>
          </a:xfrm>
        </p:spPr>
        <p:txBody>
          <a:bodyPr/>
          <a:lstStyle/>
          <a:p>
            <a:r>
              <a:rPr lang="en-US" sz="1800" dirty="0"/>
              <a:t>To be successful in CS 152</a:t>
            </a:r>
          </a:p>
          <a:p>
            <a:pPr lvl="1"/>
            <a:r>
              <a:rPr lang="en-US" sz="1400" dirty="0"/>
              <a:t>Work on your schedule – don’t fall behind</a:t>
            </a:r>
          </a:p>
          <a:p>
            <a:pPr lvl="2"/>
            <a:r>
              <a:rPr lang="en-US" sz="1400" dirty="0"/>
              <a:t>Come to lectures </a:t>
            </a:r>
          </a:p>
          <a:p>
            <a:pPr lvl="2"/>
            <a:r>
              <a:rPr lang="en-US" sz="1400" dirty="0"/>
              <a:t>Go to your lab</a:t>
            </a:r>
          </a:p>
          <a:p>
            <a:pPr lvl="1"/>
            <a:r>
              <a:rPr lang="en-US" sz="1400" dirty="0"/>
              <a:t>Get help when you are stuck</a:t>
            </a:r>
          </a:p>
          <a:p>
            <a:pPr lvl="1"/>
            <a:r>
              <a:rPr lang="en-US" sz="1400" dirty="0"/>
              <a:t>Keep practicing</a:t>
            </a:r>
          </a:p>
          <a:p>
            <a:r>
              <a:rPr lang="en-US" sz="1800" dirty="0"/>
              <a:t>Memorization</a:t>
            </a:r>
          </a:p>
          <a:p>
            <a:pPr lvl="1"/>
            <a:r>
              <a:rPr lang="en-US" sz="1400" dirty="0"/>
              <a:t>Won’t help you! </a:t>
            </a:r>
          </a:p>
          <a:p>
            <a:pPr lvl="1"/>
            <a:r>
              <a:rPr lang="en-US" sz="1400" dirty="0"/>
              <a:t>You can’t memorize problem solving </a:t>
            </a:r>
            <a:r>
              <a:rPr lang="en-US" sz="1400" dirty="0">
                <a:sym typeface="Wingdings" panose="05000000000000000000" pitchFamily="2" charset="2"/>
              </a:rPr>
              <a:t></a:t>
            </a:r>
            <a:endParaRPr lang="en-US" sz="1400" dirty="0"/>
          </a:p>
          <a:p>
            <a:pPr lvl="2"/>
            <a:r>
              <a:rPr lang="en-US" sz="1400" dirty="0"/>
              <a:t>You have to practice </a:t>
            </a:r>
            <a:r>
              <a:rPr lang="en-US" sz="1400" b="1" dirty="0"/>
              <a:t>Divide-Conquer-Glue</a:t>
            </a:r>
          </a:p>
        </p:txBody>
      </p:sp>
      <p:pic>
        <p:nvPicPr>
          <p:cNvPr id="4" name="Google Shape;217;p43">
            <a:extLst>
              <a:ext uri="{FF2B5EF4-FFF2-40B4-BE49-F238E27FC236}">
                <a16:creationId xmlns:a16="http://schemas.microsoft.com/office/drawing/2014/main" id="{8CAAB949-8980-42BD-8F41-71C0B8CED334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59133" y="233952"/>
            <a:ext cx="3820800" cy="35318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5212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4"/>
          <p:cNvSpPr txBox="1">
            <a:spLocks noGrp="1"/>
          </p:cNvSpPr>
          <p:nvPr>
            <p:ph type="title"/>
          </p:nvPr>
        </p:nvSpPr>
        <p:spPr>
          <a:xfrm>
            <a:off x="415638" y="250868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And who was the first programmer?</a:t>
            </a:r>
            <a:endParaRPr dirty="0"/>
          </a:p>
        </p:txBody>
      </p:sp>
      <p:sp>
        <p:nvSpPr>
          <p:cNvPr id="3" name="Google Shape;210;p42">
            <a:extLst>
              <a:ext uri="{FF2B5EF4-FFF2-40B4-BE49-F238E27FC236}">
                <a16:creationId xmlns:a16="http://schemas.microsoft.com/office/drawing/2014/main" id="{401F1007-2C43-4BFF-8517-F9FEEBF1B3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38" y="1091133"/>
            <a:ext cx="8312700" cy="3150454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r>
              <a:rPr lang="en-US" sz="1800" dirty="0"/>
              <a:t>Talk with your peers/neighbors </a:t>
            </a:r>
            <a:r>
              <a:rPr lang="en" sz="1800" dirty="0"/>
              <a:t> </a:t>
            </a:r>
            <a:endParaRPr sz="1800" dirty="0"/>
          </a:p>
          <a:p>
            <a:pPr lvl="1">
              <a:spcBef>
                <a:spcPts val="0"/>
              </a:spcBef>
            </a:pPr>
            <a:r>
              <a:rPr lang="en-US" sz="1400" dirty="0"/>
              <a:t>Grab a paper</a:t>
            </a:r>
          </a:p>
          <a:p>
            <a:pPr lvl="1">
              <a:spcBef>
                <a:spcPts val="0"/>
              </a:spcBef>
            </a:pPr>
            <a:r>
              <a:rPr lang="en-US" sz="1400" dirty="0"/>
              <a:t>Write everyone names and their guesses (it could be “I don’t have any idea </a:t>
            </a:r>
            <a:r>
              <a:rPr lang="en-US" sz="1400" dirty="0">
                <a:sym typeface="Wingdings" panose="05000000000000000000" pitchFamily="2" charset="2"/>
              </a:rPr>
              <a:t>”)</a:t>
            </a:r>
          </a:p>
          <a:p>
            <a:pPr lvl="1">
              <a:spcBef>
                <a:spcPts val="0"/>
              </a:spcBef>
            </a:pPr>
            <a:endParaRPr lang="en-US" sz="1400" dirty="0">
              <a:sym typeface="Wingdings" panose="05000000000000000000" pitchFamily="2" charset="2"/>
            </a:endParaRPr>
          </a:p>
          <a:p>
            <a:pPr>
              <a:spcBef>
                <a:spcPts val="0"/>
              </a:spcBef>
            </a:pPr>
            <a:r>
              <a:rPr lang="en-US" sz="1800" dirty="0"/>
              <a:t>Do a web search to find an answer to that question</a:t>
            </a:r>
          </a:p>
          <a:p>
            <a:pPr>
              <a:spcBef>
                <a:spcPts val="0"/>
              </a:spcBef>
            </a:pPr>
            <a:endParaRPr lang="en-US" sz="1800" dirty="0"/>
          </a:p>
          <a:p>
            <a:pPr>
              <a:spcBef>
                <a:spcPts val="0"/>
              </a:spcBef>
            </a:pPr>
            <a:r>
              <a:rPr lang="en-US" sz="1800" dirty="0"/>
              <a:t>Write the first programmer’s name and at least one information that you found about them</a:t>
            </a:r>
          </a:p>
          <a:p>
            <a:pPr>
              <a:spcBef>
                <a:spcPts val="0"/>
              </a:spcBef>
            </a:pPr>
            <a:endParaRPr sz="1500"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4"/>
          <p:cNvSpPr txBox="1">
            <a:spLocks noGrp="1"/>
          </p:cNvSpPr>
          <p:nvPr>
            <p:ph type="title"/>
          </p:nvPr>
        </p:nvSpPr>
        <p:spPr>
          <a:xfrm>
            <a:off x="473438" y="22357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who was the first programmer?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45" descr="Ada Lovelace portrait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999" y="702325"/>
            <a:ext cx="2603000" cy="373885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45"/>
          <p:cNvSpPr txBox="1"/>
          <p:nvPr/>
        </p:nvSpPr>
        <p:spPr>
          <a:xfrm>
            <a:off x="594225" y="4441175"/>
            <a:ext cx="3387600" cy="5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Photo By:</a:t>
            </a:r>
            <a:endParaRPr sz="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Alfred Edward Chalon [Public domain], via Wikimedia Commons</a:t>
            </a:r>
            <a:endParaRPr sz="800" dirty="0"/>
          </a:p>
        </p:txBody>
      </p:sp>
      <p:sp>
        <p:nvSpPr>
          <p:cNvPr id="230" name="Google Shape;230;p45"/>
          <p:cNvSpPr txBox="1"/>
          <p:nvPr/>
        </p:nvSpPr>
        <p:spPr>
          <a:xfrm>
            <a:off x="327673" y="206725"/>
            <a:ext cx="31191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The Right Honourable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Countess of Lovelace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216;p43"/>
          <p:cNvSpPr txBox="1">
            <a:spLocks noGrp="1"/>
          </p:cNvSpPr>
          <p:nvPr>
            <p:ph type="body" idx="1"/>
          </p:nvPr>
        </p:nvSpPr>
        <p:spPr>
          <a:xfrm>
            <a:off x="3446773" y="702324"/>
            <a:ext cx="5281565" cy="3846028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-US" dirty="0">
                <a:hlinkClick r:id="rId4"/>
              </a:rPr>
              <a:t>Ada Lovelace</a:t>
            </a:r>
            <a:r>
              <a:rPr lang="en-US" dirty="0"/>
              <a:t> (1815-1852)</a:t>
            </a:r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-US" dirty="0"/>
              <a:t>English mathematician who worked with </a:t>
            </a:r>
            <a:r>
              <a:rPr lang="en-US" dirty="0">
                <a:hlinkClick r:id="rId5"/>
              </a:rPr>
              <a:t>Charles Baggage</a:t>
            </a:r>
            <a:r>
              <a:rPr lang="en-US" dirty="0"/>
              <a:t> on his </a:t>
            </a:r>
            <a:r>
              <a:rPr lang="en-US" dirty="0">
                <a:hlinkClick r:id="rId6"/>
              </a:rPr>
              <a:t>Analytical Engine</a:t>
            </a:r>
            <a:endParaRPr lang="en-US" dirty="0"/>
          </a:p>
          <a:p>
            <a:pPr lvl="0">
              <a:buChar char="●"/>
            </a:pPr>
            <a:r>
              <a:rPr lang="en-US" dirty="0"/>
              <a:t>In 1843 she translated an article written by the Italian mathematician and engineer Luigi Federico </a:t>
            </a:r>
            <a:r>
              <a:rPr lang="en-US" dirty="0" err="1"/>
              <a:t>Menabrea</a:t>
            </a:r>
            <a:r>
              <a:rPr lang="en-US" dirty="0"/>
              <a:t>, “Notions sur la machine </a:t>
            </a:r>
            <a:r>
              <a:rPr lang="en-US" dirty="0" err="1"/>
              <a:t>analytique</a:t>
            </a:r>
            <a:r>
              <a:rPr lang="en-US" dirty="0"/>
              <a:t> de Charles Babbage” and supplemented it with her own “Notes”</a:t>
            </a:r>
          </a:p>
          <a:p>
            <a:pPr lvl="0">
              <a:buChar char="●"/>
            </a:pPr>
            <a:r>
              <a:rPr lang="en-US" dirty="0"/>
              <a:t>Her “Notes” contains what many consider to be the first computer program</a:t>
            </a:r>
          </a:p>
          <a:p>
            <a:pPr lvl="0">
              <a:buChar char="●"/>
            </a:pPr>
            <a:r>
              <a:rPr lang="en-US" dirty="0"/>
              <a:t>Ability to connect the Arts and Science, she developed a vision of the capabilities of computers to go beyond calculation, it can do anything that can be noted in symbols, including words and music (</a:t>
            </a:r>
            <a:r>
              <a:rPr lang="en-US" dirty="0">
                <a:hlinkClick r:id="rId7"/>
              </a:rPr>
              <a:t>https://www.britannica.com/biography/Ada-Lovelace/images-videos</a:t>
            </a:r>
            <a:r>
              <a:rPr lang="en-US" dirty="0"/>
              <a:t>)</a:t>
            </a:r>
          </a:p>
          <a:p>
            <a:pPr lvl="0">
              <a:buChar char="●"/>
            </a:pPr>
            <a:r>
              <a:rPr lang="en-US" dirty="0"/>
              <a:t>Ada Lovelace Day – second Tuesday in October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15549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7D8C8C-09D1-4943-A314-14764238B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you?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3DD349-C406-3948-BA8B-7082425AD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5216759" cy="3592594"/>
          </a:xfrm>
        </p:spPr>
        <p:txBody>
          <a:bodyPr/>
          <a:lstStyle/>
          <a:p>
            <a:pPr fontAlgn="base"/>
            <a:r>
              <a:rPr lang="en-US" sz="1800" dirty="0"/>
              <a:t>Grab a paper sheet, do a name tag and put it on your table </a:t>
            </a:r>
            <a:r>
              <a:rPr lang="en-US" sz="1800" dirty="0">
                <a:sym typeface="Wingdings" panose="05000000000000000000" pitchFamily="2" charset="2"/>
              </a:rPr>
              <a:t></a:t>
            </a:r>
          </a:p>
          <a:p>
            <a:pPr fontAlgn="base"/>
            <a:endParaRPr lang="en-US" sz="1800" dirty="0">
              <a:sym typeface="Wingdings" panose="05000000000000000000" pitchFamily="2" charset="2"/>
            </a:endParaRPr>
          </a:p>
          <a:p>
            <a:pPr fontAlgn="base"/>
            <a:r>
              <a:rPr lang="en-US" sz="1800" dirty="0">
                <a:sym typeface="Wingdings" panose="05000000000000000000" pitchFamily="2" charset="2"/>
              </a:rPr>
              <a:t>Do it as soon as you see this!</a:t>
            </a:r>
          </a:p>
          <a:p>
            <a:pPr fontAlgn="base"/>
            <a:endParaRPr lang="en-US" sz="1800" dirty="0">
              <a:sym typeface="Wingdings" panose="05000000000000000000" pitchFamily="2" charset="2"/>
            </a:endParaRPr>
          </a:p>
          <a:p>
            <a:pPr fontAlgn="base"/>
            <a:r>
              <a:rPr lang="en-US" sz="1800" dirty="0">
                <a:sym typeface="Wingdings" panose="05000000000000000000" pitchFamily="2" charset="2"/>
              </a:rPr>
              <a:t>Have it with you at the end of the class, you will use it in our next classes!</a:t>
            </a:r>
            <a:endParaRPr lang="en-US" sz="1800" dirty="0"/>
          </a:p>
        </p:txBody>
      </p:sp>
      <p:pic>
        <p:nvPicPr>
          <p:cNvPr id="3078" name="Picture 6" descr="7 Things You Have to Do to Build a Powerful Community | Inc.com">
            <a:extLst>
              <a:ext uri="{FF2B5EF4-FFF2-40B4-BE49-F238E27FC236}">
                <a16:creationId xmlns:a16="http://schemas.microsoft.com/office/drawing/2014/main" id="{06F802C4-22D2-40D3-BB06-E75214AAB0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-6414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406989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7D8C8C-09D1-4943-A314-14764238B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3DD349-C406-3948-BA8B-7082425AD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8312700" cy="3592594"/>
          </a:xfrm>
        </p:spPr>
        <p:txBody>
          <a:bodyPr/>
          <a:lstStyle/>
          <a:p>
            <a:pPr fontAlgn="base"/>
            <a:r>
              <a:rPr lang="en-US" dirty="0"/>
              <a:t>PhD in Computer Science from Federal University of Rio Grande do </a:t>
            </a:r>
            <a:r>
              <a:rPr lang="en-US" dirty="0" err="1"/>
              <a:t>Sul</a:t>
            </a:r>
            <a:r>
              <a:rPr lang="en-US" dirty="0"/>
              <a:t> (</a:t>
            </a:r>
            <a:r>
              <a:rPr lang="en-US" dirty="0">
                <a:hlinkClick r:id="rId2"/>
              </a:rPr>
              <a:t>UFRGS</a:t>
            </a:r>
            <a:r>
              <a:rPr lang="en-US" dirty="0"/>
              <a:t>), Brazil</a:t>
            </a:r>
            <a:r>
              <a:rPr lang="en-US" sz="1000" dirty="0"/>
              <a:t> </a:t>
            </a:r>
          </a:p>
          <a:p>
            <a:pPr lvl="1" fontAlgn="base"/>
            <a:r>
              <a:rPr lang="en-US" sz="1000" dirty="0"/>
              <a:t>Artificial Intelligence applied to Education</a:t>
            </a:r>
          </a:p>
          <a:p>
            <a:pPr fontAlgn="base"/>
            <a:r>
              <a:rPr lang="en-US" dirty="0"/>
              <a:t>24 years of experience in Higher Education</a:t>
            </a:r>
          </a:p>
          <a:p>
            <a:pPr fontAlgn="base"/>
            <a:r>
              <a:rPr lang="en-US" dirty="0"/>
              <a:t>Research Interests</a:t>
            </a:r>
          </a:p>
          <a:p>
            <a:pPr lvl="1" fontAlgn="base"/>
            <a:r>
              <a:rPr lang="en-US" sz="1000" dirty="0"/>
              <a:t>Computer Science Education</a:t>
            </a:r>
          </a:p>
          <a:p>
            <a:pPr lvl="1" fontAlgn="base"/>
            <a:r>
              <a:rPr lang="en-US" sz="1000" dirty="0"/>
              <a:t>Learning Analytics</a:t>
            </a:r>
          </a:p>
          <a:p>
            <a:pPr lvl="1"/>
            <a:r>
              <a:rPr lang="en-US" sz="1000" dirty="0"/>
              <a:t>Technology Enhanced Teaching and Learning</a:t>
            </a:r>
          </a:p>
          <a:p>
            <a:pPr fontAlgn="base"/>
            <a:r>
              <a:rPr lang="en-US" dirty="0"/>
              <a:t>Outside Interests</a:t>
            </a:r>
          </a:p>
          <a:p>
            <a:pPr lvl="1" fontAlgn="base"/>
            <a:r>
              <a:rPr lang="en-US" sz="1000" dirty="0"/>
              <a:t>Reading</a:t>
            </a:r>
          </a:p>
          <a:p>
            <a:pPr lvl="1" fontAlgn="base"/>
            <a:r>
              <a:rPr lang="en-US" sz="1000" dirty="0"/>
              <a:t>Traveling with my family</a:t>
            </a:r>
          </a:p>
          <a:p>
            <a:pPr lvl="1" fontAlgn="base"/>
            <a:r>
              <a:rPr lang="en-US" sz="1000" dirty="0"/>
              <a:t>Riding my bicycle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319059-C21C-41E9-8282-208DAE2EFA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7283" y="125149"/>
            <a:ext cx="1092207" cy="10922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101600"/>
          </a:effectLst>
        </p:spPr>
      </p:pic>
      <p:pic>
        <p:nvPicPr>
          <p:cNvPr id="1026" name="Picture 2" descr="Porto Alegre - The Capital Of The Rio Grande do Sul State Of Brazil -  WorldAtlas">
            <a:extLst>
              <a:ext uri="{FF2B5EF4-FFF2-40B4-BE49-F238E27FC236}">
                <a16:creationId xmlns:a16="http://schemas.microsoft.com/office/drawing/2014/main" id="{002410BE-2607-46DB-B9B6-BE70B1B7AB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88" y="2521261"/>
            <a:ext cx="1871247" cy="1092207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Redemption Park Redemption Park. One of the postcards of Porto Alegre. Known for its fairs on weekends. porto alegre stock pictures, royalty-free photos &amp; images">
            <a:extLst>
              <a:ext uri="{FF2B5EF4-FFF2-40B4-BE49-F238E27FC236}">
                <a16:creationId xmlns:a16="http://schemas.microsoft.com/office/drawing/2014/main" id="{467550FC-4DB0-4072-964F-30BD4ABA9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9048" y="2523410"/>
            <a:ext cx="1939290" cy="1090058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otos de Porto Alegre para Decoração | Agência Preview">
            <a:extLst>
              <a:ext uri="{FF2B5EF4-FFF2-40B4-BE49-F238E27FC236}">
                <a16:creationId xmlns:a16="http://schemas.microsoft.com/office/drawing/2014/main" id="{6FB33BB1-8E47-4DF5-B87C-EFD276BBF4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88" y="3755259"/>
            <a:ext cx="1871247" cy="1052577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11 lugares secretos e imperdíveis para visitar em Porto Alegre">
            <a:extLst>
              <a:ext uri="{FF2B5EF4-FFF2-40B4-BE49-F238E27FC236}">
                <a16:creationId xmlns:a16="http://schemas.microsoft.com/office/drawing/2014/main" id="{C1A3EDF9-3B28-4528-B8C2-00F642E2F9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9048" y="3715293"/>
            <a:ext cx="1942298" cy="1092543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555440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2DF607-B7C2-974D-A730-56F86086F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4785" y="650159"/>
            <a:ext cx="3217800" cy="1099800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Instructor: How to Contact Me?</a:t>
            </a:r>
          </a:p>
        </p:txBody>
      </p:sp>
      <p:sp>
        <p:nvSpPr>
          <p:cNvPr id="71" name="Text Placeholder 2">
            <a:extLst>
              <a:ext uri="{FF2B5EF4-FFF2-40B4-BE49-F238E27FC236}">
                <a16:creationId xmlns:a16="http://schemas.microsoft.com/office/drawing/2014/main" id="{341E8A7D-0106-4586-A248-4EB0E0D32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14785" y="2019879"/>
            <a:ext cx="3217863" cy="2805694"/>
          </a:xfrm>
        </p:spPr>
        <p:txBody>
          <a:bodyPr/>
          <a:lstStyle/>
          <a:p>
            <a:r>
              <a:rPr lang="en-US" dirty="0"/>
              <a:t>MS Teams Private Message</a:t>
            </a:r>
          </a:p>
          <a:p>
            <a:pPr lvl="1"/>
            <a:r>
              <a:rPr lang="en-US" dirty="0"/>
              <a:t>*BEST WAY*</a:t>
            </a:r>
          </a:p>
          <a:p>
            <a:r>
              <a:rPr lang="en-US" dirty="0"/>
              <a:t>General questions</a:t>
            </a:r>
          </a:p>
          <a:p>
            <a:pPr lvl="1"/>
            <a:r>
              <a:rPr lang="en-US" dirty="0"/>
              <a:t>Post in the general channel! </a:t>
            </a:r>
          </a:p>
          <a:p>
            <a:pPr lvl="1"/>
            <a:r>
              <a:rPr lang="en-US" dirty="0"/>
              <a:t>Let’s other see the answer</a:t>
            </a:r>
          </a:p>
          <a:p>
            <a:endParaRPr lang="en-US" dirty="0"/>
          </a:p>
          <a:p>
            <a:r>
              <a:rPr lang="en-US" dirty="0"/>
              <a:t>Office Hours</a:t>
            </a:r>
          </a:p>
          <a:p>
            <a:pPr lvl="1"/>
            <a:r>
              <a:rPr lang="en-US" dirty="0"/>
              <a:t>Mixed MS Teams and Office</a:t>
            </a:r>
          </a:p>
          <a:p>
            <a:pPr lvl="1"/>
            <a:r>
              <a:rPr lang="en-US" dirty="0"/>
              <a:t>TBD at CS 456 and Teams</a:t>
            </a:r>
          </a:p>
          <a:p>
            <a:pPr lvl="1"/>
            <a:r>
              <a:rPr lang="en-US" dirty="0"/>
              <a:t>By appointment</a:t>
            </a:r>
          </a:p>
        </p:txBody>
      </p:sp>
      <p:pic>
        <p:nvPicPr>
          <p:cNvPr id="3074" name="Picture 2" descr="Computer Science Building">
            <a:extLst>
              <a:ext uri="{FF2B5EF4-FFF2-40B4-BE49-F238E27FC236}">
                <a16:creationId xmlns:a16="http://schemas.microsoft.com/office/drawing/2014/main" id="{3D160548-0AA1-1F4A-A0E6-601F66E74B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38" r="30070" b="2"/>
          <a:stretch/>
        </p:blipFill>
        <p:spPr bwMode="auto">
          <a:xfrm>
            <a:off x="1" y="10"/>
            <a:ext cx="5103300" cy="514349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372196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1A88B0-CF49-5149-8DBA-17B1BA803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55" y="336084"/>
            <a:ext cx="8312700" cy="672000"/>
          </a:xfrm>
        </p:spPr>
        <p:txBody>
          <a:bodyPr/>
          <a:lstStyle/>
          <a:p>
            <a:r>
              <a:rPr lang="en-US" dirty="0"/>
              <a:t>Weekly Announcements!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9F4D3B-2C08-BE45-8FD4-7843D5BB5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4805586" cy="3200348"/>
          </a:xfrm>
        </p:spPr>
        <p:txBody>
          <a:bodyPr/>
          <a:lstStyle/>
          <a:p>
            <a:r>
              <a:rPr lang="en-US" dirty="0"/>
              <a:t>Will have these up every week! </a:t>
            </a:r>
          </a:p>
          <a:p>
            <a:r>
              <a:rPr lang="en-US" dirty="0"/>
              <a:t>Start of every class as you come to class.</a:t>
            </a:r>
          </a:p>
          <a:p>
            <a:endParaRPr lang="en-US" dirty="0"/>
          </a:p>
          <a:p>
            <a:pPr marL="152400" indent="0">
              <a:buNone/>
            </a:pPr>
            <a:endParaRPr lang="en-US" dirty="0"/>
          </a:p>
          <a:p>
            <a:pPr marL="152400" indent="0">
              <a:buNone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F79DD2-1F3F-234C-A44A-3A87D436D29A}"/>
              </a:ext>
            </a:extLst>
          </p:cNvPr>
          <p:cNvSpPr txBox="1"/>
          <p:nvPr/>
        </p:nvSpPr>
        <p:spPr>
          <a:xfrm>
            <a:off x="575395" y="2571750"/>
            <a:ext cx="238080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TODO Reminders: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Setup MS 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Reading 1 (</a:t>
            </a:r>
            <a:r>
              <a:rPr lang="en-US" dirty="0" err="1"/>
              <a:t>zyBooks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Reading 2 (</a:t>
            </a:r>
            <a:r>
              <a:rPr lang="en-US" dirty="0" err="1"/>
              <a:t>zyBooks</a:t>
            </a:r>
            <a:r>
              <a:rPr lang="en-US" dirty="0"/>
              <a:t>)</a:t>
            </a:r>
          </a:p>
        </p:txBody>
      </p:sp>
      <p:pic>
        <p:nvPicPr>
          <p:cNvPr id="10" name="Picture 9" descr="https://m.media-amazon.com/images/I/71lZ0ysQYJL._AC_SL1000_.jpg">
            <a:extLst>
              <a:ext uri="{FF2B5EF4-FFF2-40B4-BE49-F238E27FC236}">
                <a16:creationId xmlns:a16="http://schemas.microsoft.com/office/drawing/2014/main" id="{56832A76-856E-4926-A217-96F65757A802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6" r="22840"/>
          <a:stretch/>
        </p:blipFill>
        <p:spPr bwMode="auto">
          <a:xfrm>
            <a:off x="5380981" y="-74306"/>
            <a:ext cx="3968750" cy="49847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5422646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0"/>
          <p:cNvSpPr txBox="1">
            <a:spLocks noGrp="1"/>
          </p:cNvSpPr>
          <p:nvPr>
            <p:ph type="title"/>
          </p:nvPr>
        </p:nvSpPr>
        <p:spPr>
          <a:xfrm>
            <a:off x="489432" y="252226"/>
            <a:ext cx="8312700" cy="672000"/>
          </a:xfrm>
          <a:prstGeom prst="rect">
            <a:avLst/>
          </a:prstGeom>
        </p:spPr>
        <p:txBody>
          <a:bodyPr spcFirstLastPara="1" vert="horz" wrap="square" lIns="60500" tIns="60500" rIns="60500" bIns="60500" rtlCol="0" anchor="b" anchorCtr="0">
            <a:noAutofit/>
          </a:bodyPr>
          <a:lstStyle/>
          <a:p>
            <a:r>
              <a:rPr lang="en" dirty="0"/>
              <a:t>CS 152: Topics Covered</a:t>
            </a:r>
            <a:endParaRPr dirty="0"/>
          </a:p>
        </p:txBody>
      </p:sp>
      <p:sp>
        <p:nvSpPr>
          <p:cNvPr id="194" name="Google Shape;194;p40"/>
          <p:cNvSpPr txBox="1">
            <a:spLocks noGrp="1"/>
          </p:cNvSpPr>
          <p:nvPr>
            <p:ph type="body" idx="1"/>
          </p:nvPr>
        </p:nvSpPr>
        <p:spPr>
          <a:xfrm>
            <a:off x="434253" y="1144921"/>
            <a:ext cx="6510457" cy="2386555"/>
          </a:xfrm>
          <a:prstGeom prst="rect">
            <a:avLst/>
          </a:prstGeom>
        </p:spPr>
        <p:txBody>
          <a:bodyPr spcFirstLastPara="1" vert="horz" wrap="square" lIns="60500" tIns="60500" rIns="60500" bIns="60500" rtlCol="0" anchor="t" anchorCtr="0">
            <a:noAutofit/>
          </a:bodyPr>
          <a:lstStyle/>
          <a:p>
            <a:r>
              <a:rPr lang="en-US" sz="1800" dirty="0"/>
              <a:t>Python basics (variables, operations, printing)</a:t>
            </a:r>
          </a:p>
          <a:p>
            <a:r>
              <a:rPr lang="en-US" sz="1800" dirty="0"/>
              <a:t>Control Structures (Conditionals, Loops, Functions)</a:t>
            </a:r>
          </a:p>
          <a:p>
            <a:r>
              <a:rPr lang="en-US" sz="1800" dirty="0"/>
              <a:t>Lists and Dictionaries</a:t>
            </a:r>
          </a:p>
          <a:p>
            <a:r>
              <a:rPr lang="en-US" sz="1800" dirty="0"/>
              <a:t>Introduction to Recursion</a:t>
            </a:r>
          </a:p>
          <a:p>
            <a:r>
              <a:rPr lang="en-US" sz="1800" dirty="0"/>
              <a:t>Transitional Topics (Object Oriented Programming, Java)</a:t>
            </a:r>
          </a:p>
          <a:p>
            <a:pPr marL="0" indent="0">
              <a:buNone/>
            </a:pPr>
            <a:endParaRPr lang="en"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02E0B5-0CD0-5044-967B-F154BAD0FC18}"/>
              </a:ext>
            </a:extLst>
          </p:cNvPr>
          <p:cNvSpPr txBox="1"/>
          <p:nvPr/>
        </p:nvSpPr>
        <p:spPr>
          <a:xfrm>
            <a:off x="489432" y="4579883"/>
            <a:ext cx="5418471" cy="3979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9" dirty="0"/>
              <a:t>Further Reading: </a:t>
            </a:r>
            <a:r>
              <a:rPr lang="en-US" sz="1059" u="sng" dirty="0">
                <a:solidFill>
                  <a:schemeClr val="hlink"/>
                </a:solidFill>
                <a:hlinkClick r:id="rId3"/>
              </a:rPr>
              <a:t>https://www.geeksforgeeks.org/why-you-should-learn-python-in-2021/</a:t>
            </a:r>
            <a:endParaRPr lang="en-US" sz="1059" u="sng" dirty="0">
              <a:solidFill>
                <a:schemeClr val="hlink"/>
              </a:solidFill>
            </a:endParaRPr>
          </a:p>
          <a:p>
            <a:endParaRPr lang="en-US" sz="927" dirty="0"/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939FB413-D8D8-452E-9784-65A78678430F}"/>
              </a:ext>
            </a:extLst>
          </p:cNvPr>
          <p:cNvSpPr/>
          <p:nvPr/>
        </p:nvSpPr>
        <p:spPr>
          <a:xfrm>
            <a:off x="7130783" y="1214077"/>
            <a:ext cx="361150" cy="2136162"/>
          </a:xfrm>
          <a:prstGeom prst="rightBrace">
            <a:avLst>
              <a:gd name="adj1" fmla="val 8333"/>
              <a:gd name="adj2" fmla="val 49281"/>
            </a:avLst>
          </a:prstGeom>
          <a:ln w="158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808C4B-DF89-464D-879C-0B4E691452F8}"/>
              </a:ext>
            </a:extLst>
          </p:cNvPr>
          <p:cNvSpPr txBox="1"/>
          <p:nvPr/>
        </p:nvSpPr>
        <p:spPr>
          <a:xfrm>
            <a:off x="7547119" y="1974381"/>
            <a:ext cx="13484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Proxima Nova"/>
                <a:sym typeface="Proxima Nova"/>
              </a:rPr>
              <a:t>Interactive </a:t>
            </a:r>
          </a:p>
          <a:p>
            <a:r>
              <a:rPr lang="en-US" sz="1800" dirty="0">
                <a:latin typeface="Proxima Nova"/>
                <a:sym typeface="Proxima Nova"/>
              </a:rPr>
              <a:t>Approach</a:t>
            </a:r>
          </a:p>
        </p:txBody>
      </p:sp>
      <p:sp>
        <p:nvSpPr>
          <p:cNvPr id="10" name="Google Shape;194;p40">
            <a:extLst>
              <a:ext uri="{FF2B5EF4-FFF2-40B4-BE49-F238E27FC236}">
                <a16:creationId xmlns:a16="http://schemas.microsoft.com/office/drawing/2014/main" id="{B9C19C6A-D067-42BE-8501-0795E4C28EBC}"/>
              </a:ext>
            </a:extLst>
          </p:cNvPr>
          <p:cNvSpPr txBox="1">
            <a:spLocks/>
          </p:cNvSpPr>
          <p:nvPr/>
        </p:nvSpPr>
        <p:spPr>
          <a:xfrm>
            <a:off x="489432" y="3469120"/>
            <a:ext cx="7960886" cy="105891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0500" tIns="60500" rIns="60500" bIns="6050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/>
              <a:t>Why Python?</a:t>
            </a:r>
          </a:p>
          <a:p>
            <a:r>
              <a:rPr lang="en-US" sz="1800" dirty="0"/>
              <a:t>Used in all fields for scripting and research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1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Teaching Approach/Concepts</a:t>
            </a:r>
            <a:endParaRPr/>
          </a:p>
        </p:txBody>
      </p:sp>
      <p:sp>
        <p:nvSpPr>
          <p:cNvPr id="203" name="Google Shape;203;p41"/>
          <p:cNvSpPr txBox="1">
            <a:spLocks noGrp="1"/>
          </p:cNvSpPr>
          <p:nvPr>
            <p:ph type="body" idx="1"/>
          </p:nvPr>
        </p:nvSpPr>
        <p:spPr>
          <a:xfrm>
            <a:off x="415638" y="1169243"/>
            <a:ext cx="4526852" cy="3331711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r>
              <a:rPr lang="en" sz="1600" dirty="0"/>
              <a:t>Based on Psychology of Learning</a:t>
            </a:r>
            <a:endParaRPr lang="en-US" sz="1600" dirty="0"/>
          </a:p>
          <a:p>
            <a:pPr lvl="1">
              <a:spcBef>
                <a:spcPts val="0"/>
              </a:spcBef>
            </a:pPr>
            <a:r>
              <a:rPr lang="en-US" sz="1400" dirty="0"/>
              <a:t>Spacing</a:t>
            </a:r>
          </a:p>
          <a:p>
            <a:pPr lvl="1">
              <a:spcBef>
                <a:spcPts val="0"/>
              </a:spcBef>
            </a:pPr>
            <a:r>
              <a:rPr lang="en" sz="1400" dirty="0"/>
              <a:t>Interleaving</a:t>
            </a:r>
            <a:endParaRPr sz="1400" dirty="0"/>
          </a:p>
          <a:p>
            <a:pPr lvl="1">
              <a:spcBef>
                <a:spcPts val="0"/>
              </a:spcBef>
            </a:pPr>
            <a:r>
              <a:rPr lang="en" sz="1400" dirty="0"/>
              <a:t>Practiced Recall</a:t>
            </a:r>
            <a:endParaRPr sz="1400" dirty="0"/>
          </a:p>
          <a:p>
            <a:pPr lvl="1">
              <a:spcBef>
                <a:spcPts val="0"/>
              </a:spcBef>
            </a:pPr>
            <a:r>
              <a:rPr lang="en" sz="1400" dirty="0"/>
              <a:t>Elaboration</a:t>
            </a:r>
            <a:endParaRPr sz="1400" dirty="0"/>
          </a:p>
          <a:p>
            <a:pPr lvl="1">
              <a:spcBef>
                <a:spcPts val="0"/>
              </a:spcBef>
            </a:pPr>
            <a:r>
              <a:rPr lang="en" sz="1400" dirty="0"/>
              <a:t>Reflection</a:t>
            </a:r>
          </a:p>
          <a:p>
            <a:pPr marL="615950" lvl="1" indent="0">
              <a:spcBef>
                <a:spcPts val="0"/>
              </a:spcBef>
              <a:buNone/>
            </a:pPr>
            <a:endParaRPr lang="en" sz="1400" dirty="0"/>
          </a:p>
          <a:p>
            <a:pPr marL="330200" indent="-171450">
              <a:spcBef>
                <a:spcPts val="0"/>
              </a:spcBef>
              <a:buSzPts val="1100"/>
            </a:pPr>
            <a:r>
              <a:rPr lang="en" sz="1600" dirty="0"/>
              <a:t>Grading</a:t>
            </a:r>
          </a:p>
          <a:p>
            <a:pPr lvl="1">
              <a:spcBef>
                <a:spcPts val="0"/>
              </a:spcBef>
            </a:pPr>
            <a:r>
              <a:rPr lang="en" sz="1400" dirty="0"/>
              <a:t>Formative – Can be redone!</a:t>
            </a:r>
          </a:p>
          <a:p>
            <a:pPr lvl="1">
              <a:spcBef>
                <a:spcPts val="0"/>
              </a:spcBef>
            </a:pPr>
            <a:r>
              <a:rPr lang="en" sz="1400" dirty="0"/>
              <a:t>Summative – Demonstrate what you know</a:t>
            </a:r>
            <a:endParaRPr sz="1400" dirty="0"/>
          </a:p>
        </p:txBody>
      </p:sp>
      <p:pic>
        <p:nvPicPr>
          <p:cNvPr id="4100" name="Picture 4" descr="15 inspirational language quotes: to have another language is to possess a second  soul">
            <a:extLst>
              <a:ext uri="{FF2B5EF4-FFF2-40B4-BE49-F238E27FC236}">
                <a16:creationId xmlns:a16="http://schemas.microsoft.com/office/drawing/2014/main" id="{8FF41CC3-3BB1-4DEB-B050-00F39D7BC2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2098" y="1169243"/>
            <a:ext cx="2333625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17C6F2A-F7A2-41BB-825E-4A7C207AB846}"/>
              </a:ext>
            </a:extLst>
          </p:cNvPr>
          <p:cNvSpPr/>
          <p:nvPr/>
        </p:nvSpPr>
        <p:spPr>
          <a:xfrm>
            <a:off x="5604641" y="3131393"/>
            <a:ext cx="295603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You are learning </a:t>
            </a:r>
          </a:p>
          <a:p>
            <a:pPr marL="285750" lvl="5" indent="-285750">
              <a:buFontTx/>
              <a:buChar char="–"/>
            </a:pPr>
            <a:r>
              <a:rPr lang="en-US" dirty="0">
                <a:latin typeface="Proxima Nova"/>
                <a:sym typeface="Proxima Nova"/>
              </a:rPr>
              <a:t>A new language</a:t>
            </a:r>
          </a:p>
          <a:p>
            <a:pPr marL="285750" lvl="5" indent="-285750">
              <a:buFontTx/>
              <a:buChar char="–"/>
            </a:pPr>
            <a:r>
              <a:rPr lang="en-US" dirty="0">
                <a:latin typeface="Proxima Nova"/>
                <a:sym typeface="Proxima Nova"/>
              </a:rPr>
              <a:t>A different way of thinking (Divide-Conquer-Glue)</a:t>
            </a:r>
          </a:p>
          <a:p>
            <a:pPr marL="285750" lvl="5" indent="-285750">
              <a:buFontTx/>
              <a:buChar char="–"/>
            </a:pPr>
            <a:r>
              <a:rPr lang="en-US" dirty="0">
                <a:latin typeface="Proxima Nova"/>
                <a:sym typeface="Proxima Nova"/>
              </a:rPr>
              <a:t>OK to struggle!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2"/>
          <p:cNvSpPr txBox="1">
            <a:spLocks noGrp="1"/>
          </p:cNvSpPr>
          <p:nvPr>
            <p:ph type="title"/>
          </p:nvPr>
        </p:nvSpPr>
        <p:spPr>
          <a:xfrm>
            <a:off x="415638" y="120726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Structure - Follow Canvas</a:t>
            </a:r>
            <a:endParaRPr/>
          </a:p>
        </p:txBody>
      </p:sp>
      <p:sp>
        <p:nvSpPr>
          <p:cNvPr id="210" name="Google Shape;210;p42"/>
          <p:cNvSpPr txBox="1">
            <a:spLocks noGrp="1"/>
          </p:cNvSpPr>
          <p:nvPr>
            <p:ph type="body" idx="1"/>
          </p:nvPr>
        </p:nvSpPr>
        <p:spPr>
          <a:xfrm>
            <a:off x="415638" y="877250"/>
            <a:ext cx="8312700" cy="3679382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r>
              <a:rPr lang="en" sz="1800" dirty="0"/>
              <a:t>Readings </a:t>
            </a:r>
            <a:endParaRPr sz="1800" dirty="0"/>
          </a:p>
          <a:p>
            <a:pPr lvl="1">
              <a:spcBef>
                <a:spcPts val="0"/>
              </a:spcBef>
            </a:pPr>
            <a:r>
              <a:rPr lang="en" sz="1400" dirty="0"/>
              <a:t>Due before Lectures - Sunday, Tuesday and Thursday nights</a:t>
            </a:r>
            <a:endParaRPr sz="1400" dirty="0"/>
          </a:p>
          <a:p>
            <a:r>
              <a:rPr lang="en" sz="1800" dirty="0"/>
              <a:t>Lectures, </a:t>
            </a:r>
            <a:r>
              <a:rPr lang="en-US" sz="1800" dirty="0"/>
              <a:t>Attendance, Worksheets</a:t>
            </a:r>
            <a:endParaRPr sz="1800" dirty="0"/>
          </a:p>
          <a:p>
            <a:pPr lvl="1">
              <a:spcBef>
                <a:spcPts val="0"/>
              </a:spcBef>
            </a:pPr>
            <a:r>
              <a:rPr lang="en-US" sz="1400" dirty="0"/>
              <a:t>Active learning , a lot of group discussion and coding – BE HERE – or you will miss out. </a:t>
            </a:r>
            <a:endParaRPr sz="1400" dirty="0"/>
          </a:p>
          <a:p>
            <a:r>
              <a:rPr lang="en" sz="1800" dirty="0"/>
              <a:t>Labs - Formative</a:t>
            </a:r>
            <a:endParaRPr sz="1800" dirty="0"/>
          </a:p>
          <a:p>
            <a:pPr lvl="1">
              <a:spcBef>
                <a:spcPts val="0"/>
              </a:spcBef>
            </a:pPr>
            <a:r>
              <a:rPr lang="en" sz="1400" dirty="0"/>
              <a:t>Meant to be done after lecture content - coding/writing code</a:t>
            </a:r>
            <a:endParaRPr sz="1400" dirty="0"/>
          </a:p>
          <a:p>
            <a:pPr>
              <a:spcBef>
                <a:spcPts val="0"/>
              </a:spcBef>
            </a:pPr>
            <a:r>
              <a:rPr lang="en-US" sz="1800" dirty="0"/>
              <a:t>Knowledge Checks – Retrieval Practice Activities (RPAs) - Formative</a:t>
            </a:r>
          </a:p>
          <a:p>
            <a:pPr lvl="1">
              <a:spcBef>
                <a:spcPts val="0"/>
              </a:spcBef>
            </a:pPr>
            <a:r>
              <a:rPr lang="en-US" sz="1400" dirty="0"/>
              <a:t>Required to move onto the next module</a:t>
            </a:r>
          </a:p>
          <a:p>
            <a:pPr lvl="1">
              <a:spcBef>
                <a:spcPts val="0"/>
              </a:spcBef>
            </a:pPr>
            <a:r>
              <a:rPr lang="en-US" sz="1400" dirty="0"/>
              <a:t>Your best study tools</a:t>
            </a:r>
          </a:p>
          <a:p>
            <a:pPr>
              <a:spcBef>
                <a:spcPts val="0"/>
              </a:spcBef>
            </a:pPr>
            <a:r>
              <a:rPr lang="en" sz="1800" dirty="0"/>
              <a:t>Exams - Summative</a:t>
            </a:r>
            <a:endParaRPr sz="1800" dirty="0"/>
          </a:p>
          <a:p>
            <a:pPr lvl="1">
              <a:spcBef>
                <a:spcPts val="0"/>
              </a:spcBef>
            </a:pPr>
            <a:r>
              <a:rPr lang="en-US" sz="1400" dirty="0"/>
              <a:t>Canvas exams – reading content</a:t>
            </a:r>
          </a:p>
          <a:p>
            <a:pPr lvl="1">
              <a:spcBef>
                <a:spcPts val="0"/>
              </a:spcBef>
            </a:pPr>
            <a:r>
              <a:rPr lang="en-US" sz="1400" dirty="0"/>
              <a:t>Coding exams – writing content</a:t>
            </a:r>
            <a:endParaRPr sz="1400"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729BF-0D0D-AC4F-9874-B17B55D97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37" y="29866"/>
            <a:ext cx="8312726" cy="734688"/>
          </a:xfrm>
        </p:spPr>
        <p:txBody>
          <a:bodyPr/>
          <a:lstStyle/>
          <a:p>
            <a:r>
              <a:rPr lang="en-US" dirty="0"/>
              <a:t>Key Points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C0874D0-16A8-6C45-BD60-6CC694F1BA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5999409"/>
              </p:ext>
            </p:extLst>
          </p:nvPr>
        </p:nvGraphicFramePr>
        <p:xfrm>
          <a:off x="5394255" y="3429923"/>
          <a:ext cx="3749745" cy="142847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249915">
                  <a:extLst>
                    <a:ext uri="{9D8B030D-6E8A-4147-A177-3AD203B41FA5}">
                      <a16:colId xmlns:a16="http://schemas.microsoft.com/office/drawing/2014/main" val="2507020581"/>
                    </a:ext>
                  </a:extLst>
                </a:gridCol>
                <a:gridCol w="1249915">
                  <a:extLst>
                    <a:ext uri="{9D8B030D-6E8A-4147-A177-3AD203B41FA5}">
                      <a16:colId xmlns:a16="http://schemas.microsoft.com/office/drawing/2014/main" val="4261239821"/>
                    </a:ext>
                  </a:extLst>
                </a:gridCol>
                <a:gridCol w="1249915">
                  <a:extLst>
                    <a:ext uri="{9D8B030D-6E8A-4147-A177-3AD203B41FA5}">
                      <a16:colId xmlns:a16="http://schemas.microsoft.com/office/drawing/2014/main" val="696473543"/>
                    </a:ext>
                  </a:extLst>
                </a:gridCol>
              </a:tblGrid>
              <a:tr h="454869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ReStudy</a:t>
                      </a:r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ReTesting</a:t>
                      </a:r>
                      <a:endParaRPr lang="en-US" sz="1200" dirty="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1843501591"/>
                  </a:ext>
                </a:extLst>
              </a:tr>
              <a:tr h="486803">
                <a:tc>
                  <a:txBody>
                    <a:bodyPr/>
                    <a:lstStyle/>
                    <a:p>
                      <a:r>
                        <a:rPr lang="en-US" sz="1200" dirty="0"/>
                        <a:t>Massed</a:t>
                      </a:r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3897794143"/>
                  </a:ext>
                </a:extLst>
              </a:tr>
              <a:tr h="486803">
                <a:tc>
                  <a:txBody>
                    <a:bodyPr/>
                    <a:lstStyle/>
                    <a:p>
                      <a:r>
                        <a:rPr lang="en-US" sz="1200" dirty="0"/>
                        <a:t>Spaced</a:t>
                      </a:r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181778954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2A4F53F-D675-644F-829F-9A8E5587B624}"/>
              </a:ext>
            </a:extLst>
          </p:cNvPr>
          <p:cNvSpPr txBox="1"/>
          <p:nvPr/>
        </p:nvSpPr>
        <p:spPr>
          <a:xfrm>
            <a:off x="6732448" y="3847386"/>
            <a:ext cx="715260" cy="49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Most </a:t>
            </a:r>
          </a:p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People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A02610-3627-7649-94B6-504E7DDAAE13}"/>
              </a:ext>
            </a:extLst>
          </p:cNvPr>
          <p:cNvSpPr txBox="1"/>
          <p:nvPr/>
        </p:nvSpPr>
        <p:spPr>
          <a:xfrm>
            <a:off x="8059684" y="4330201"/>
            <a:ext cx="901209" cy="49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Ideal For </a:t>
            </a:r>
          </a:p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Recall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CDE7C1FD-C867-9341-83F3-5A5EA209921F}"/>
              </a:ext>
            </a:extLst>
          </p:cNvPr>
          <p:cNvSpPr>
            <a:spLocks noGrp="1"/>
          </p:cNvSpPr>
          <p:nvPr/>
        </p:nvSpPr>
        <p:spPr>
          <a:xfrm>
            <a:off x="212148" y="764554"/>
            <a:ext cx="5015672" cy="3984745"/>
          </a:xfrm>
          <a:prstGeom prst="rect">
            <a:avLst/>
          </a:prstGeom>
        </p:spPr>
        <p:txBody>
          <a:bodyPr vert="horz" wrap="square" lIns="91440" tIns="91440" rIns="91440" bIns="91440" rtlCol="0">
            <a:spAutoFit/>
          </a:bodyPr>
          <a:lstStyle>
            <a:lvl1pPr marL="524712" indent="-524712" algn="l" defTabSz="69961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1136875" indent="-437261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1749040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2448655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3148272" indent="-349807" algn="l" defTabSz="699614" rtl="0" eaLnBrk="1" latinLnBrk="0" hangingPunct="1">
              <a:spcBef>
                <a:spcPct val="20000"/>
              </a:spcBef>
              <a:buFont typeface="Arial"/>
              <a:buChar char="»"/>
              <a:defRPr sz="1648" b="0" kern="1200">
                <a:solidFill>
                  <a:srgbClr val="092529"/>
                </a:solidFill>
                <a:latin typeface="Franklin Gothic Book" charset="0"/>
                <a:ea typeface="Franklin Gothic Book" charset="0"/>
                <a:cs typeface="Franklin Gothic Book" charset="0"/>
              </a:defRPr>
            </a:lvl5pPr>
            <a:lvl6pPr marL="3847888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547505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247119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946736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Keep with the recommended course pace!</a:t>
            </a:r>
          </a:p>
          <a:p>
            <a:pPr lvl="1"/>
            <a:r>
              <a:rPr lang="en-US" sz="1400" dirty="0"/>
              <a:t>It is </a:t>
            </a:r>
            <a:r>
              <a:rPr lang="en-US" sz="1400" u="sng" dirty="0"/>
              <a:t>very difficult</a:t>
            </a:r>
            <a:r>
              <a:rPr lang="en-US" sz="1400" dirty="0"/>
              <a:t> to catch up. Don’t be that person. </a:t>
            </a:r>
          </a:p>
          <a:p>
            <a:r>
              <a:rPr lang="en-US" dirty="0"/>
              <a:t>The goal of the flexibility</a:t>
            </a:r>
          </a:p>
          <a:p>
            <a:pPr lvl="1"/>
            <a:r>
              <a:rPr lang="en-US" sz="1400" dirty="0"/>
              <a:t>Allows you to *go back* to make  sure you learn it</a:t>
            </a:r>
          </a:p>
          <a:p>
            <a:pPr lvl="1"/>
            <a:r>
              <a:rPr lang="en-US" sz="1400" dirty="0"/>
              <a:t>Remember, you can’t progress content unless you submit!</a:t>
            </a:r>
          </a:p>
          <a:p>
            <a:r>
              <a:rPr lang="en-US" dirty="0"/>
              <a:t>Best way to study?</a:t>
            </a:r>
          </a:p>
          <a:p>
            <a:pPr lvl="1"/>
            <a:r>
              <a:rPr lang="en-US" sz="1400" dirty="0"/>
              <a:t>Spacing and Interleaving your RPAs</a:t>
            </a:r>
          </a:p>
          <a:p>
            <a:pPr lvl="1"/>
            <a:r>
              <a:rPr lang="en-US" sz="1400" dirty="0"/>
              <a:t>Learning Science!</a:t>
            </a:r>
          </a:p>
        </p:txBody>
      </p:sp>
      <p:pic>
        <p:nvPicPr>
          <p:cNvPr id="5122" name="Picture 2" descr="The Study Buddy's Top Tips for Studying at Home">
            <a:extLst>
              <a:ext uri="{FF2B5EF4-FFF2-40B4-BE49-F238E27FC236}">
                <a16:creationId xmlns:a16="http://schemas.microsoft.com/office/drawing/2014/main" id="{A0B8BBAA-B7D5-4B19-B4ED-D8CB07E577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0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2089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CSU Palette 2016">
      <a:dk1>
        <a:srgbClr val="59595B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3246A4"/>
      </a:hlink>
      <a:folHlink>
        <a:srgbClr val="6B15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Custom 2">
      <a:dk1>
        <a:srgbClr val="000000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F3B000"/>
      </a:hlink>
      <a:folHlink>
        <a:srgbClr val="FFDC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lIns="274320" tIns="182880" rIns="274320" bIns="182880" rtlCol="0" anchor="ctr"/>
      <a:lstStyle>
        <a:defPPr>
          <a:defRPr dirty="0" smtClean="0">
            <a:latin typeface="Proxima Nova" charset="0"/>
            <a:ea typeface="Proxima Nova" charset="0"/>
            <a:cs typeface="Proxima Nova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U-BrandedTemplate" id="{D21336EF-F334-3B4F-A1D4-F3514C27726B}" vid="{CC5F3D7E-502D-3244-B4FD-FBC9866393C9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2c41bee-f0ee-4aa6-9399-a35fbb883510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4387D78AC76C4289401EF66FB51FCC" ma:contentTypeVersion="15" ma:contentTypeDescription="Create a new document." ma:contentTypeScope="" ma:versionID="d3659bec8b8330148a03d82a9d99f412">
  <xsd:schema xmlns:xsd="http://www.w3.org/2001/XMLSchema" xmlns:xs="http://www.w3.org/2001/XMLSchema" xmlns:p="http://schemas.microsoft.com/office/2006/metadata/properties" xmlns:ns3="92c41bee-f0ee-4aa6-9399-a35fbb883510" xmlns:ns4="e06ed288-fd75-4b50-bbed-f5a5df88c31c" targetNamespace="http://schemas.microsoft.com/office/2006/metadata/properties" ma:root="true" ma:fieldsID="1a21d371127b63848c9a2290f5945250" ns3:_="" ns4:_="">
    <xsd:import namespace="92c41bee-f0ee-4aa6-9399-a35fbb883510"/>
    <xsd:import namespace="e06ed288-fd75-4b50-bbed-f5a5df88c31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41bee-f0ee-4aa6-9399-a35fbb88351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6ed288-fd75-4b50-bbed-f5a5df88c31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5D3EE4C-68D3-4BA3-94E6-383E2DFDD168}">
  <ds:schemaRefs>
    <ds:schemaRef ds:uri="http://purl.org/dc/terms/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documentManagement/types"/>
    <ds:schemaRef ds:uri="92c41bee-f0ee-4aa6-9399-a35fbb883510"/>
    <ds:schemaRef ds:uri="http://schemas.microsoft.com/office/2006/metadata/properties"/>
    <ds:schemaRef ds:uri="e06ed288-fd75-4b50-bbed-f5a5df88c31c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CBA097B-6123-4B8A-8BF9-8745C25437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931E180-4AF4-4F0A-B0FD-C58F1EC12E8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c41bee-f0ee-4aa6-9399-a35fbb883510"/>
    <ds:schemaRef ds:uri="e06ed288-fd75-4b50-bbed-f5a5df88c31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283</TotalTime>
  <Words>903</Words>
  <Application>Microsoft Office PowerPoint</Application>
  <PresentationFormat>On-screen Show (16:9)</PresentationFormat>
  <Paragraphs>149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Franklin Gothic Book</vt:lpstr>
      <vt:lpstr>Proxima Nova</vt:lpstr>
      <vt:lpstr>Source Sans Pro</vt:lpstr>
      <vt:lpstr>Vitesse Light</vt:lpstr>
      <vt:lpstr>Wingdings</vt:lpstr>
      <vt:lpstr>Office Theme</vt:lpstr>
      <vt:lpstr>1_Office Theme</vt:lpstr>
      <vt:lpstr>PowerPoint Presentation</vt:lpstr>
      <vt:lpstr>Who are you?</vt:lpstr>
      <vt:lpstr>Who Am I?</vt:lpstr>
      <vt:lpstr>Instructor: How to Contact Me?</vt:lpstr>
      <vt:lpstr>Weekly Announcements! </vt:lpstr>
      <vt:lpstr>CS 152: Topics Covered</vt:lpstr>
      <vt:lpstr>Teaching Approach/Concepts</vt:lpstr>
      <vt:lpstr>Course Structure - Follow Canvas</vt:lpstr>
      <vt:lpstr>Key Points</vt:lpstr>
      <vt:lpstr>Expectation</vt:lpstr>
      <vt:lpstr>Asking For Help! </vt:lpstr>
      <vt:lpstr>Asking For Help! </vt:lpstr>
      <vt:lpstr>Coding is Like Music</vt:lpstr>
      <vt:lpstr>And who was the first programmer?</vt:lpstr>
      <vt:lpstr>And who was the first programmer?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mmoraes</dc:creator>
  <cp:lastModifiedBy>Moraes,Marcia</cp:lastModifiedBy>
  <cp:revision>25</cp:revision>
  <dcterms:modified xsi:type="dcterms:W3CDTF">2024-06-03T21:19:55Z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0x010100074387D78AC76C4289401EF66FB51FCC</vt:lpwstr>
  </property>
</Properties>
</file>